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9" r:id="rId5"/>
    <p:sldId id="263" r:id="rId6"/>
    <p:sldId id="265" r:id="rId7"/>
    <p:sldId id="266" r:id="rId8"/>
    <p:sldId id="267" r:id="rId9"/>
    <p:sldId id="268" r:id="rId10"/>
    <p:sldId id="261" r:id="rId11"/>
    <p:sldId id="260" r:id="rId1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53" autoAdjust="0"/>
  </p:normalViewPr>
  <p:slideViewPr>
    <p:cSldViewPr>
      <p:cViewPr varScale="1">
        <p:scale>
          <a:sx n="82" d="100"/>
          <a:sy n="82" d="100"/>
        </p:scale>
        <p:origin x="8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707B6-EE57-4304-9D8C-F5FB50537184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F81F4-7A4B-47AF-A214-520378141D0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00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F81F4-7A4B-47AF-A214-520378141D0C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85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416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4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05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7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5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4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63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501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82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722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CCC6-C4B7-49E0-8097-9CB068CBD11A}" type="datetimeFigureOut">
              <a:rPr lang="es-EC" smtClean="0"/>
              <a:t>3/5/2017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1E95-99A1-4638-BB6B-796EB754560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21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7772400" cy="1470025"/>
          </a:xfrm>
        </p:spPr>
        <p:txBody>
          <a:bodyPr>
            <a:normAutofit/>
          </a:bodyPr>
          <a:lstStyle/>
          <a:p>
            <a:r>
              <a:rPr lang="es-EC" sz="6000" dirty="0">
                <a:solidFill>
                  <a:srgbClr val="FFFF00"/>
                </a:solidFill>
              </a:rPr>
              <a:t>ECU</a:t>
            </a:r>
            <a:r>
              <a:rPr lang="es-EC" sz="6000" dirty="0">
                <a:solidFill>
                  <a:srgbClr val="0070C0"/>
                </a:solidFill>
              </a:rPr>
              <a:t>AD</a:t>
            </a:r>
            <a:r>
              <a:rPr lang="es-EC" sz="60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6400800" cy="1752600"/>
          </a:xfrm>
        </p:spPr>
        <p:txBody>
          <a:bodyPr/>
          <a:lstStyle/>
          <a:p>
            <a:pPr algn="r"/>
            <a:r>
              <a:rPr lang="en-US" b="1" i="1" dirty="0">
                <a:solidFill>
                  <a:srgbClr val="FFC000"/>
                </a:solidFill>
              </a:rPr>
              <a:t>Lenin </a:t>
            </a:r>
            <a:r>
              <a:rPr lang="en-US" b="1" i="1" dirty="0" err="1">
                <a:solidFill>
                  <a:srgbClr val="FFC000"/>
                </a:solidFill>
              </a:rPr>
              <a:t>Bastidas</a:t>
            </a:r>
            <a:endParaRPr lang="en-US" b="1" i="1" dirty="0">
              <a:solidFill>
                <a:srgbClr val="FFC00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9th May, 2017</a:t>
            </a:r>
          </a:p>
        </p:txBody>
      </p:sp>
    </p:spTree>
    <p:extLst>
      <p:ext uri="{BB962C8B-B14F-4D97-AF65-F5344CB8AC3E}">
        <p14:creationId xmlns:p14="http://schemas.microsoft.com/office/powerpoint/2010/main" val="422813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12576" y="-19846"/>
            <a:ext cx="8229600" cy="1143000"/>
          </a:xfrm>
        </p:spPr>
        <p:txBody>
          <a:bodyPr/>
          <a:lstStyle/>
          <a:p>
            <a:r>
              <a:rPr lang="en-US" dirty="0"/>
              <a:t>Cultural Diversity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01" y="1225725"/>
            <a:ext cx="3353213" cy="38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72" y="1776250"/>
            <a:ext cx="2555776" cy="181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10" y="1821241"/>
            <a:ext cx="2627631" cy="169719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10" y="3489147"/>
            <a:ext cx="2659856" cy="1806111"/>
          </a:xfrm>
          <a:prstGeom prst="rect">
            <a:avLst/>
          </a:prstGeom>
        </p:spPr>
      </p:pic>
      <p:pic>
        <p:nvPicPr>
          <p:cNvPr id="13" name="12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94" y="2894"/>
            <a:ext cx="1851606" cy="1851606"/>
          </a:xfr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7"/>
          <a:stretch/>
        </p:blipFill>
        <p:spPr>
          <a:xfrm>
            <a:off x="-122803" y="3594597"/>
            <a:ext cx="2565944" cy="16288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10" y="5114193"/>
            <a:ext cx="2610543" cy="173340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96" y="5238500"/>
            <a:ext cx="1982114" cy="160909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03" y="5211536"/>
            <a:ext cx="2260599" cy="169423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73" y="5269158"/>
            <a:ext cx="2414737" cy="16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dirty="0"/>
              <a:t>Source of Pollution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1412776"/>
            <a:ext cx="640871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oil spills and informal mines.</a:t>
            </a:r>
          </a:p>
          <a:p>
            <a:r>
              <a:rPr lang="en-US" dirty="0"/>
              <a:t>The deforestation.</a:t>
            </a:r>
          </a:p>
          <a:p>
            <a:r>
              <a:rPr lang="en-US" dirty="0"/>
              <a:t>The solid waste.</a:t>
            </a:r>
          </a:p>
          <a:p>
            <a:r>
              <a:rPr lang="en-US" dirty="0"/>
              <a:t>The wastewater of the cities and industries.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4" y="1139895"/>
            <a:ext cx="2228850" cy="32385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00" y="4321540"/>
            <a:ext cx="3753872" cy="210712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75" y="4321540"/>
            <a:ext cx="3792825" cy="21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0" y="252214"/>
            <a:ext cx="8229600" cy="1143000"/>
          </a:xfrm>
        </p:spPr>
        <p:txBody>
          <a:bodyPr/>
          <a:lstStyle/>
          <a:p>
            <a:r>
              <a:rPr lang="en-US" dirty="0"/>
              <a:t>Republic</a:t>
            </a:r>
            <a:r>
              <a:rPr lang="es-EC" dirty="0"/>
              <a:t> of Ecuador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52214"/>
            <a:ext cx="2352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270" y="1338064"/>
            <a:ext cx="4613565" cy="5514975"/>
            <a:chOff x="3270" y="1338064"/>
            <a:chExt cx="4613565" cy="5514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83"/>
            <a:stretch/>
          </p:blipFill>
          <p:spPr bwMode="auto">
            <a:xfrm>
              <a:off x="3270" y="1338064"/>
              <a:ext cx="4613564" cy="515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165" y="6309320"/>
              <a:ext cx="2675670" cy="54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AutoShape 6" descr="https://s-media-cache-ak0.pinimg.com/originals/15/32/b5/1532b5d1036b46987fd28231cb8639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https://s-media-cache-ak0.pinimg.com/originals/15/32/b5/1532b5d1036b46987fd28231cb8639f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0" descr="https://s-media-cache-ak0.pinimg.com/originals/15/32/b5/1532b5d1036b46987fd28231cb8639f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4" y="2257803"/>
            <a:ext cx="44196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2310052" y="2860142"/>
            <a:ext cx="1667470" cy="1054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5076056" y="1402431"/>
            <a:ext cx="4067944" cy="545060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Andean Region </a:t>
            </a:r>
          </a:p>
          <a:p>
            <a:r>
              <a:rPr lang="en-US" dirty="0"/>
              <a:t>257 217,07 km</a:t>
            </a:r>
            <a:r>
              <a:rPr lang="en-US" baseline="30000" dirty="0"/>
              <a:t>2</a:t>
            </a:r>
          </a:p>
          <a:p>
            <a:r>
              <a:rPr lang="en-US" dirty="0"/>
              <a:t>14 483 499 inhabitants ; 50,44%  women and 49,56% men (INEC, Census 2010)</a:t>
            </a:r>
          </a:p>
          <a:p>
            <a:r>
              <a:rPr lang="en-US" dirty="0"/>
              <a:t>Capital: Quito 2 239 191 inhabitants (INEC, Census 2010) (World Heritage city, 1978) Quito is in the Andes mountain at 2850 m above sea level and It is near of 0° latitude.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August, 1810 Independence Day</a:t>
            </a:r>
          </a:p>
          <a:p>
            <a:r>
              <a:rPr lang="en-US" dirty="0"/>
              <a:t>Official language: Spanish</a:t>
            </a:r>
          </a:p>
          <a:p>
            <a:r>
              <a:rPr lang="en-US" dirty="0"/>
              <a:t>Recognized languages: </a:t>
            </a:r>
            <a:r>
              <a:rPr lang="en-US" dirty="0" err="1"/>
              <a:t>Kichwa</a:t>
            </a:r>
            <a:r>
              <a:rPr lang="en-US" dirty="0"/>
              <a:t>, </a:t>
            </a:r>
            <a:r>
              <a:rPr lang="en-US" dirty="0" err="1"/>
              <a:t>Shuara</a:t>
            </a:r>
            <a:r>
              <a:rPr lang="en-US" dirty="0"/>
              <a:t>, </a:t>
            </a:r>
            <a:r>
              <a:rPr lang="en-US" dirty="0" err="1"/>
              <a:t>Wao</a:t>
            </a:r>
            <a:r>
              <a:rPr lang="en-US" dirty="0"/>
              <a:t>, and others indigenous languages (Total 14 other languages).</a:t>
            </a:r>
          </a:p>
          <a:p>
            <a:r>
              <a:rPr lang="en-US" dirty="0"/>
              <a:t>Government: Unitary presidential constitutional republic</a:t>
            </a:r>
          </a:p>
          <a:p>
            <a:r>
              <a:rPr lang="en-US" dirty="0"/>
              <a:t>Legislature: National Assembly</a:t>
            </a:r>
          </a:p>
          <a:p>
            <a:r>
              <a:rPr lang="en-US" dirty="0"/>
              <a:t>Currency: United States dollar (USD)</a:t>
            </a:r>
          </a:p>
          <a:p>
            <a:r>
              <a:rPr lang="en-US" dirty="0"/>
              <a:t>Time zone: Continental Ecuador (-5), Galapagos Islands (-6)</a:t>
            </a:r>
          </a:p>
          <a:p>
            <a:endParaRPr lang="en-US" dirty="0"/>
          </a:p>
          <a:p>
            <a:endParaRPr lang="en-US" dirty="0"/>
          </a:p>
          <a:p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5" y="1737625"/>
            <a:ext cx="4779122" cy="51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s-EC" dirty="0"/>
              <a:t>Natural </a:t>
            </a:r>
            <a:r>
              <a:rPr lang="en-US" dirty="0"/>
              <a:t>Regions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30" y="1128575"/>
            <a:ext cx="4302594" cy="273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7055768" y="378688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/>
              <a:t>Holdridge</a:t>
            </a:r>
            <a:r>
              <a:rPr lang="es-EC" dirty="0"/>
              <a:t> </a:t>
            </a:r>
            <a:r>
              <a:rPr lang="es-EC" dirty="0" err="1"/>
              <a:t>life</a:t>
            </a:r>
            <a:r>
              <a:rPr lang="es-EC" dirty="0"/>
              <a:t> </a:t>
            </a:r>
            <a:r>
              <a:rPr lang="es-EC" dirty="0" err="1"/>
              <a:t>zones</a:t>
            </a:r>
            <a:endParaRPr lang="es-EC" dirty="0"/>
          </a:p>
        </p:txBody>
      </p:sp>
      <p:pic>
        <p:nvPicPr>
          <p:cNvPr id="25" name="Picture 13" descr="Ecuador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6261"/>
            <a:ext cx="4907830" cy="52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656184" y="3679800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4939"/>
            <a:ext cx="9143999" cy="21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58" y="4156213"/>
            <a:ext cx="3762698" cy="27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Protection of the Nature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2304" r="3283" b="3913"/>
          <a:stretch/>
        </p:blipFill>
        <p:spPr>
          <a:xfrm>
            <a:off x="7460" y="1367207"/>
            <a:ext cx="4922128" cy="4294042"/>
          </a:xfrm>
          <a:prstGeom prst="rect">
            <a:avLst/>
          </a:prstGeom>
        </p:spPr>
      </p:pic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929588" y="1341942"/>
            <a:ext cx="3898776" cy="4525963"/>
          </a:xfrm>
        </p:spPr>
        <p:txBody>
          <a:bodyPr>
            <a:normAutofit fontScale="62500" lnSpcReduction="20000"/>
          </a:bodyPr>
          <a:lstStyle/>
          <a:p>
            <a:r>
              <a:rPr lang="es-EC" dirty="0"/>
              <a:t>Ecuador has </a:t>
            </a:r>
            <a:r>
              <a:rPr lang="es-EC" dirty="0" err="1"/>
              <a:t>rich</a:t>
            </a:r>
            <a:r>
              <a:rPr lang="es-EC" dirty="0"/>
              <a:t> </a:t>
            </a:r>
            <a:r>
              <a:rPr lang="es-EC" dirty="0" err="1"/>
              <a:t>ecology</a:t>
            </a:r>
            <a:r>
              <a:rPr lang="es-EC" dirty="0"/>
              <a:t>. </a:t>
            </a:r>
            <a:r>
              <a:rPr lang="es-EC" dirty="0" err="1"/>
              <a:t>It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one</a:t>
            </a:r>
            <a:r>
              <a:rPr lang="es-EC" dirty="0"/>
              <a:t> of 17th </a:t>
            </a:r>
            <a:r>
              <a:rPr lang="es-EC" dirty="0" err="1"/>
              <a:t>megadiverse</a:t>
            </a:r>
            <a:r>
              <a:rPr lang="es-EC" dirty="0"/>
              <a:t> </a:t>
            </a:r>
            <a:r>
              <a:rPr lang="es-EC" dirty="0" err="1"/>
              <a:t>countries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world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n-US" dirty="0"/>
              <a:t>16000 vascular plant species, 258 mammal species, 1640 bird species, 600 marine fish species, 345 reptile species, 358 amphibian species and 4500 butterfly species. </a:t>
            </a:r>
            <a:endParaRPr lang="es-EC" dirty="0"/>
          </a:p>
          <a:p>
            <a:r>
              <a:rPr lang="es-EC" dirty="0" err="1"/>
              <a:t>There</a:t>
            </a:r>
            <a:r>
              <a:rPr lang="es-EC" dirty="0"/>
              <a:t> are 50 </a:t>
            </a:r>
            <a:r>
              <a:rPr lang="es-EC" dirty="0" err="1"/>
              <a:t>Protected</a:t>
            </a:r>
            <a:r>
              <a:rPr lang="es-EC" dirty="0"/>
              <a:t> </a:t>
            </a:r>
            <a:r>
              <a:rPr lang="es-EC" dirty="0" err="1"/>
              <a:t>Areas</a:t>
            </a:r>
            <a:endParaRPr lang="es-EC" dirty="0"/>
          </a:p>
          <a:p>
            <a:r>
              <a:rPr lang="en-US" dirty="0"/>
              <a:t>Ecuador's Galapagos National Park and </a:t>
            </a:r>
            <a:r>
              <a:rPr lang="en-US" dirty="0" err="1"/>
              <a:t>Sangay</a:t>
            </a:r>
            <a:r>
              <a:rPr lang="en-US" dirty="0"/>
              <a:t> National park have been declared UNESCO World Heritage Natural Sites.</a:t>
            </a:r>
          </a:p>
          <a:p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Constitution</a:t>
            </a:r>
            <a:r>
              <a:rPr lang="es-EC" dirty="0"/>
              <a:t> of 2008 </a:t>
            </a:r>
            <a:r>
              <a:rPr lang="es-EC" dirty="0" err="1"/>
              <a:t>recognized</a:t>
            </a:r>
            <a:r>
              <a:rPr lang="es-EC" dirty="0"/>
              <a:t> </a:t>
            </a:r>
            <a:r>
              <a:rPr lang="es-EC" dirty="0" err="1"/>
              <a:t>legally</a:t>
            </a:r>
            <a:r>
              <a:rPr lang="es-EC" dirty="0"/>
              <a:t> </a:t>
            </a:r>
            <a:r>
              <a:rPr lang="es-EC" dirty="0" err="1"/>
              <a:t>enforceable</a:t>
            </a:r>
            <a:r>
              <a:rPr lang="es-EC" dirty="0"/>
              <a:t> </a:t>
            </a:r>
            <a:r>
              <a:rPr lang="es-EC" dirty="0" err="1"/>
              <a:t>Rights</a:t>
            </a:r>
            <a:r>
              <a:rPr lang="es-EC" dirty="0"/>
              <a:t> of </a:t>
            </a:r>
            <a:r>
              <a:rPr lang="es-EC" dirty="0" err="1"/>
              <a:t>Nature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5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en-US" dirty="0"/>
              <a:t>Coastal Region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32" y="0"/>
            <a:ext cx="3186399" cy="2065835"/>
          </a:xfrm>
          <a:prstGeom prst="rect">
            <a:avLst/>
          </a:prstGeom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-9872" y="1196753"/>
            <a:ext cx="5878016" cy="37444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24 Ecosystems (MAE, 2013). The most representative is the </a:t>
            </a:r>
            <a:r>
              <a:rPr lang="en-US" b="1" dirty="0"/>
              <a:t>Mangrove</a:t>
            </a:r>
            <a:r>
              <a:rPr lang="en-US" dirty="0"/>
              <a:t> forests because transferring organic matter and energy from the land to marine ecosystems (WWF, 2015).</a:t>
            </a:r>
          </a:p>
          <a:p>
            <a:r>
              <a:rPr lang="en-US" dirty="0"/>
              <a:t>Guayaquil, 2 350 915 inhabitants (the largest city of Ecuador)</a:t>
            </a:r>
          </a:p>
          <a:p>
            <a:r>
              <a:rPr lang="en-US" dirty="0"/>
              <a:t>The most </a:t>
            </a:r>
            <a:r>
              <a:rPr lang="en-US" b="1" dirty="0"/>
              <a:t>fertile and productive </a:t>
            </a:r>
            <a:r>
              <a:rPr lang="en-US" dirty="0"/>
              <a:t>area of the country (bananas, cacao, rice, sugar cane, oil palm, coffee, fruits, shrimp, fish)</a:t>
            </a:r>
          </a:p>
          <a:p>
            <a:r>
              <a:rPr lang="en-US" b="1" dirty="0"/>
              <a:t>1600 km </a:t>
            </a:r>
            <a:r>
              <a:rPr lang="en-US" dirty="0"/>
              <a:t>of beaches</a:t>
            </a:r>
          </a:p>
          <a:p>
            <a:r>
              <a:rPr lang="en-US" dirty="0"/>
              <a:t>It contains almost the </a:t>
            </a:r>
            <a:r>
              <a:rPr lang="en-US" b="1" dirty="0"/>
              <a:t>50% of the population </a:t>
            </a:r>
            <a:r>
              <a:rPr lang="en-US" dirty="0"/>
              <a:t>of the country and a </a:t>
            </a:r>
            <a:r>
              <a:rPr lang="en-US" b="1" dirty="0"/>
              <a:t>few indigenous </a:t>
            </a:r>
            <a:r>
              <a:rPr lang="en-US" dirty="0"/>
              <a:t>groups such as: </a:t>
            </a:r>
            <a:r>
              <a:rPr lang="en-US" dirty="0" err="1"/>
              <a:t>Chachi</a:t>
            </a:r>
            <a:r>
              <a:rPr lang="en-US" dirty="0"/>
              <a:t>, Awa, and </a:t>
            </a:r>
            <a:r>
              <a:rPr lang="en-US" dirty="0" err="1"/>
              <a:t>Tschilas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EC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6" b="43041"/>
          <a:stretch/>
        </p:blipFill>
        <p:spPr>
          <a:xfrm>
            <a:off x="5936932" y="3772183"/>
            <a:ext cx="3254881" cy="154078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39" y="5291245"/>
            <a:ext cx="3403991" cy="156292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9" y="5291245"/>
            <a:ext cx="3305914" cy="157281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" y="5312970"/>
            <a:ext cx="2471514" cy="1551088"/>
          </a:xfrm>
          <a:prstGeom prst="rect">
            <a:avLst/>
          </a:prstGeom>
        </p:spPr>
      </p:pic>
      <p:pic>
        <p:nvPicPr>
          <p:cNvPr id="4" name="Picture 7" descr="http://static.panoramio.com/photos/original/684083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/>
          <a:stretch/>
        </p:blipFill>
        <p:spPr bwMode="auto">
          <a:xfrm>
            <a:off x="5936931" y="2027640"/>
            <a:ext cx="3254881" cy="19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975" y="-60302"/>
            <a:ext cx="5914999" cy="1143000"/>
          </a:xfrm>
        </p:spPr>
        <p:txBody>
          <a:bodyPr/>
          <a:lstStyle/>
          <a:p>
            <a:r>
              <a:rPr lang="en-US" dirty="0"/>
              <a:t>Andes mountain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-9872" y="764704"/>
            <a:ext cx="587801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45 Ecosystems (MAE, 2013) The most represent ecosystem is the </a:t>
            </a:r>
            <a:r>
              <a:rPr lang="en-US" sz="1800" b="1" dirty="0" err="1"/>
              <a:t>Paramo</a:t>
            </a:r>
            <a:r>
              <a:rPr lang="en-US" sz="1800" dirty="0"/>
              <a:t>. The main wildlife are: Andean Condor, llamas, Andean bear, </a:t>
            </a:r>
            <a:r>
              <a:rPr lang="en-US" sz="1800" dirty="0" err="1"/>
              <a:t>deers</a:t>
            </a:r>
            <a:r>
              <a:rPr lang="en-US" sz="1800" dirty="0"/>
              <a:t>, pumas, etc.</a:t>
            </a:r>
          </a:p>
          <a:p>
            <a:r>
              <a:rPr lang="en-US" sz="1800" dirty="0"/>
              <a:t>The Ecuadorian Andes has volcanoes that are more than </a:t>
            </a:r>
            <a:r>
              <a:rPr lang="en-US" sz="1800" b="1" dirty="0"/>
              <a:t>5,000 m</a:t>
            </a:r>
            <a:r>
              <a:rPr lang="en-US" sz="1800" dirty="0"/>
              <a:t> above sea level. high and are permanently</a:t>
            </a:r>
            <a:r>
              <a:rPr lang="en-US" sz="1800" b="1" dirty="0"/>
              <a:t> </a:t>
            </a:r>
            <a:r>
              <a:rPr lang="en-US" sz="1800" dirty="0"/>
              <a:t>covered with </a:t>
            </a:r>
            <a:r>
              <a:rPr lang="en-US" sz="1800" b="1" dirty="0"/>
              <a:t>snow and glaciers</a:t>
            </a:r>
          </a:p>
          <a:p>
            <a:r>
              <a:rPr lang="en-US" sz="1800" dirty="0"/>
              <a:t> The </a:t>
            </a:r>
            <a:r>
              <a:rPr lang="en-US" sz="1800" b="1" dirty="0"/>
              <a:t>tallest</a:t>
            </a:r>
            <a:r>
              <a:rPr lang="en-US" sz="1800" dirty="0"/>
              <a:t> mountain is the </a:t>
            </a:r>
            <a:r>
              <a:rPr lang="en-US" sz="1800" b="1" dirty="0"/>
              <a:t>Chimborazo </a:t>
            </a:r>
            <a:r>
              <a:rPr lang="en-US" sz="1800" dirty="0"/>
              <a:t>6,310 m. , the </a:t>
            </a:r>
            <a:r>
              <a:rPr lang="en-US" sz="1800" b="1" dirty="0"/>
              <a:t>actives volcanoes </a:t>
            </a:r>
            <a:r>
              <a:rPr lang="en-US" sz="1800" dirty="0"/>
              <a:t>are </a:t>
            </a:r>
            <a:r>
              <a:rPr lang="en-US" sz="1800" b="1" dirty="0"/>
              <a:t>Cotopaxi</a:t>
            </a:r>
            <a:r>
              <a:rPr lang="en-US" sz="1800" dirty="0"/>
              <a:t> 5,897 m. </a:t>
            </a:r>
            <a:r>
              <a:rPr lang="en-US" sz="1800" b="1" dirty="0"/>
              <a:t>Tungurahua </a:t>
            </a:r>
            <a:r>
              <a:rPr lang="en-US" sz="1800" dirty="0"/>
              <a:t>5,023 m. </a:t>
            </a:r>
            <a:r>
              <a:rPr lang="en-US" sz="1800" b="1" dirty="0" err="1"/>
              <a:t>Sangay</a:t>
            </a:r>
            <a:r>
              <a:rPr lang="en-US" sz="1800" b="1" dirty="0"/>
              <a:t> </a:t>
            </a:r>
            <a:r>
              <a:rPr lang="en-US" sz="1800" dirty="0"/>
              <a:t>5,300 m.</a:t>
            </a:r>
            <a:r>
              <a:rPr lang="en-US" sz="1800" b="1" dirty="0"/>
              <a:t> </a:t>
            </a:r>
            <a:r>
              <a:rPr lang="en-US" sz="1800" dirty="0"/>
              <a:t> others important elevations are </a:t>
            </a:r>
            <a:r>
              <a:rPr lang="en-US" sz="1800" dirty="0" err="1"/>
              <a:t>Cayambe</a:t>
            </a:r>
            <a:r>
              <a:rPr lang="en-US" sz="1800" dirty="0"/>
              <a:t>  5,790 m. (</a:t>
            </a:r>
            <a:r>
              <a:rPr lang="en-US" sz="1800" b="1" dirty="0"/>
              <a:t>zero latitude)</a:t>
            </a:r>
            <a:r>
              <a:rPr lang="en-US" sz="1800" dirty="0"/>
              <a:t> </a:t>
            </a:r>
            <a:r>
              <a:rPr lang="en-US" sz="1800" dirty="0" err="1"/>
              <a:t>Iliniza</a:t>
            </a:r>
            <a:r>
              <a:rPr lang="en-US" sz="1800" dirty="0"/>
              <a:t> Sur 5,305 m. Antisana 5,704 m. </a:t>
            </a:r>
          </a:p>
          <a:p>
            <a:r>
              <a:rPr lang="en-US" sz="1800" dirty="0"/>
              <a:t>This region has almost the 45% of the total inhabitants of the country. Also, this region has the </a:t>
            </a:r>
            <a:r>
              <a:rPr lang="en-US" sz="1800" dirty="0" err="1"/>
              <a:t>Kichwa</a:t>
            </a:r>
            <a:r>
              <a:rPr lang="en-US" sz="1800" dirty="0"/>
              <a:t> people that is the major indigenous group of the country.</a:t>
            </a:r>
          </a:p>
        </p:txBody>
      </p:sp>
      <p:sp>
        <p:nvSpPr>
          <p:cNvPr id="5" name="AutoShape 4" descr="Resultado de imagen para areas protegidas d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r="9687" b="9048"/>
          <a:stretch/>
        </p:blipFill>
        <p:spPr>
          <a:xfrm>
            <a:off x="2761034" y="5373216"/>
            <a:ext cx="6382966" cy="148478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b="20269"/>
          <a:stretch/>
        </p:blipFill>
        <p:spPr>
          <a:xfrm>
            <a:off x="6035271" y="1710087"/>
            <a:ext cx="3089168" cy="1430202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5721" r="21518" b="45904"/>
          <a:stretch/>
        </p:blipFill>
        <p:spPr bwMode="auto">
          <a:xfrm>
            <a:off x="6031030" y="0"/>
            <a:ext cx="3093410" cy="17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34" y="5373216"/>
            <a:ext cx="3089168" cy="1653367"/>
          </a:xfrm>
          <a:prstGeom prst="rect">
            <a:avLst/>
          </a:prstGeom>
        </p:spPr>
      </p:pic>
      <p:pic>
        <p:nvPicPr>
          <p:cNvPr id="18" name="17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7"/>
          <a:stretch/>
        </p:blipFill>
        <p:spPr>
          <a:xfrm>
            <a:off x="6031030" y="3140289"/>
            <a:ext cx="3093409" cy="2240026"/>
          </a:xfrm>
        </p:spPr>
      </p:pic>
    </p:spTree>
    <p:extLst>
      <p:ext uri="{BB962C8B-B14F-4D97-AF65-F5344CB8AC3E}">
        <p14:creationId xmlns:p14="http://schemas.microsoft.com/office/powerpoint/2010/main" val="25694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en-US" dirty="0"/>
              <a:t>Ecuadorian</a:t>
            </a:r>
            <a:r>
              <a:rPr lang="es-EC" dirty="0"/>
              <a:t> Amazon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750315"/>
            <a:ext cx="2987823" cy="22408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1"/>
          <a:stretch/>
        </p:blipFill>
        <p:spPr>
          <a:xfrm>
            <a:off x="6156177" y="2991182"/>
            <a:ext cx="2986134" cy="191499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883323"/>
            <a:ext cx="2987823" cy="197467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30409"/>
          <a:stretch/>
        </p:blipFill>
        <p:spPr>
          <a:xfrm>
            <a:off x="0" y="4910707"/>
            <a:ext cx="2908349" cy="19746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49" y="4893487"/>
            <a:ext cx="3247828" cy="1951820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-9872" y="1196753"/>
            <a:ext cx="5878016" cy="3240359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The Ecuadorian Amazon represent the 45,7% of the total territory of Ecuador  and It has 22 Ecosystems (MAE, 2013). </a:t>
            </a:r>
          </a:p>
          <a:p>
            <a:r>
              <a:rPr lang="en-US" sz="3400" dirty="0"/>
              <a:t>The wet tropical forests are the most species-rich biome, and tropical forests in the Americas are consistently more species rich than the wet forests in Africa and Asia.</a:t>
            </a:r>
          </a:p>
          <a:p>
            <a:r>
              <a:rPr lang="en-US" sz="3400" dirty="0"/>
              <a:t>The Amazon River was discovered from Ecuador in 1542 when the Spanish conqueror Francisco de Orellana was in search of the legendary city of El Dorado.</a:t>
            </a:r>
          </a:p>
          <a:p>
            <a:r>
              <a:rPr lang="en-US" sz="3400" dirty="0"/>
              <a:t>There are many groups of indigenous such as: </a:t>
            </a:r>
            <a:r>
              <a:rPr lang="en-US" sz="3400" dirty="0" err="1"/>
              <a:t>Kichwa</a:t>
            </a:r>
            <a:r>
              <a:rPr lang="en-US" sz="3400" dirty="0"/>
              <a:t>, </a:t>
            </a:r>
            <a:r>
              <a:rPr lang="en-US" sz="3400" dirty="0" err="1"/>
              <a:t>Cofanes</a:t>
            </a:r>
            <a:r>
              <a:rPr lang="en-US" sz="3400" dirty="0"/>
              <a:t>, </a:t>
            </a:r>
            <a:r>
              <a:rPr lang="en-US" sz="3400" dirty="0" err="1"/>
              <a:t>Shuaras</a:t>
            </a:r>
            <a:r>
              <a:rPr lang="en-US" sz="3400" dirty="0"/>
              <a:t> (</a:t>
            </a:r>
            <a:r>
              <a:rPr lang="en-US" sz="3400" dirty="0" err="1"/>
              <a:t>Tzansa</a:t>
            </a:r>
            <a:r>
              <a:rPr lang="en-US" sz="3400" dirty="0"/>
              <a:t> = Shrunken Head), </a:t>
            </a:r>
            <a:r>
              <a:rPr lang="en-US" sz="3400" dirty="0" err="1"/>
              <a:t>Waorani</a:t>
            </a:r>
            <a:r>
              <a:rPr lang="en-US" sz="3400" dirty="0"/>
              <a:t>, etc.</a:t>
            </a:r>
          </a:p>
          <a:p>
            <a:r>
              <a:rPr lang="en-US" sz="3400" dirty="0"/>
              <a:t>The north part of the Ecuadorian Amazon has oil that it has been exploited since 1970’s</a:t>
            </a:r>
          </a:p>
          <a:p>
            <a:r>
              <a:rPr lang="en-US" sz="3400" dirty="0"/>
              <a:t>This region contains around the 5% of the population of the country.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9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5410944" cy="1143000"/>
          </a:xfrm>
        </p:spPr>
        <p:txBody>
          <a:bodyPr/>
          <a:lstStyle/>
          <a:p>
            <a:r>
              <a:rPr lang="es-EC" dirty="0" err="1"/>
              <a:t>Galapagos</a:t>
            </a:r>
            <a:r>
              <a:rPr lang="es-EC" dirty="0"/>
              <a:t> </a:t>
            </a:r>
            <a:r>
              <a:rPr lang="es-EC" dirty="0" err="1"/>
              <a:t>Islands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84" y="2880137"/>
            <a:ext cx="3121515" cy="1800200"/>
          </a:xfrm>
          <a:prstGeom prst="rect">
            <a:avLst/>
          </a:prstGeom>
        </p:spPr>
      </p:pic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"/>
          <a:stretch/>
        </p:blipFill>
        <p:spPr>
          <a:xfrm>
            <a:off x="6019684" y="0"/>
            <a:ext cx="3160828" cy="1700808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8"/>
          <a:stretch/>
        </p:blipFill>
        <p:spPr>
          <a:xfrm>
            <a:off x="3173577" y="5030291"/>
            <a:ext cx="2912608" cy="182770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0290"/>
            <a:ext cx="3173577" cy="182770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85" y="4590779"/>
            <a:ext cx="3063641" cy="229460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36" y="1484784"/>
            <a:ext cx="3120967" cy="1395353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-9872" y="980728"/>
            <a:ext cx="587801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islands are located at </a:t>
            </a:r>
            <a:r>
              <a:rPr lang="en-US" b="1" dirty="0"/>
              <a:t>1000 km</a:t>
            </a:r>
            <a:r>
              <a:rPr lang="en-US" dirty="0"/>
              <a:t> from the coast of the Ecuador in the </a:t>
            </a:r>
            <a:r>
              <a:rPr lang="en-US" b="1" dirty="0"/>
              <a:t>Nazca plate</a:t>
            </a:r>
            <a:r>
              <a:rPr lang="en-US" dirty="0"/>
              <a:t>. Then the archipelago is the result of </a:t>
            </a:r>
            <a:r>
              <a:rPr lang="en-US" b="1" dirty="0"/>
              <a:t>volcanism of a Hot Spot </a:t>
            </a:r>
            <a:r>
              <a:rPr lang="en-US" dirty="0"/>
              <a:t>(same </a:t>
            </a:r>
            <a:r>
              <a:rPr lang="en-US" b="1" dirty="0" err="1"/>
              <a:t>Hawai</a:t>
            </a:r>
            <a:r>
              <a:rPr lang="en-US" dirty="0"/>
              <a:t> and </a:t>
            </a:r>
            <a:r>
              <a:rPr lang="en-US" b="1" dirty="0"/>
              <a:t>Canarias</a:t>
            </a:r>
            <a:r>
              <a:rPr lang="en-US" dirty="0"/>
              <a:t>). </a:t>
            </a:r>
          </a:p>
          <a:p>
            <a:r>
              <a:rPr lang="en-US" dirty="0"/>
              <a:t>It has 18 main islands, 3 small islands and 107 rocks.</a:t>
            </a:r>
          </a:p>
          <a:p>
            <a:r>
              <a:rPr lang="en-US" dirty="0"/>
              <a:t>The extraordinary diversity in land and sea were the result of many factors such as the special location above the </a:t>
            </a:r>
            <a:r>
              <a:rPr lang="en-US" b="1" dirty="0"/>
              <a:t>latitude zero</a:t>
            </a:r>
            <a:r>
              <a:rPr lang="en-US" dirty="0"/>
              <a:t>, crossing of </a:t>
            </a:r>
            <a:r>
              <a:rPr lang="en-US" b="1" dirty="0"/>
              <a:t>streams marines </a:t>
            </a:r>
            <a:r>
              <a:rPr lang="en-US" dirty="0"/>
              <a:t>and the </a:t>
            </a:r>
            <a:r>
              <a:rPr lang="en-US" b="1" dirty="0"/>
              <a:t>volcanism.</a:t>
            </a:r>
          </a:p>
          <a:p>
            <a:r>
              <a:rPr lang="en-US" b="1" dirty="0"/>
              <a:t>Charles Darwin </a:t>
            </a:r>
            <a:r>
              <a:rPr lang="en-US" dirty="0"/>
              <a:t>visited the islands in </a:t>
            </a:r>
            <a:r>
              <a:rPr lang="en-US" b="1" dirty="0"/>
              <a:t>1835</a:t>
            </a:r>
            <a:r>
              <a:rPr lang="en-US" dirty="0"/>
              <a:t>. There he found that many kind of </a:t>
            </a:r>
            <a:r>
              <a:rPr lang="en-US" b="1" dirty="0"/>
              <a:t>finches birds </a:t>
            </a:r>
            <a:r>
              <a:rPr lang="en-US" dirty="0"/>
              <a:t>and these facts were crucial in Darwin's development of his </a:t>
            </a:r>
            <a:r>
              <a:rPr lang="en-US" b="1" dirty="0"/>
              <a:t>theory </a:t>
            </a:r>
            <a:r>
              <a:rPr lang="en-US" dirty="0"/>
              <a:t>of </a:t>
            </a:r>
            <a:r>
              <a:rPr lang="en-US" b="1" dirty="0"/>
              <a:t>natural selection explaining evolution</a:t>
            </a:r>
            <a:r>
              <a:rPr lang="en-US" dirty="0"/>
              <a:t>, which was presented in </a:t>
            </a:r>
            <a:r>
              <a:rPr lang="en-US" b="1" dirty="0"/>
              <a:t>The Origin of Species.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64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17240" y="44624"/>
            <a:ext cx="8229600" cy="1143000"/>
          </a:xfrm>
        </p:spPr>
        <p:txBody>
          <a:bodyPr/>
          <a:lstStyle/>
          <a:p>
            <a:r>
              <a:rPr lang="es-EC" dirty="0" err="1"/>
              <a:t>Products</a:t>
            </a:r>
            <a:r>
              <a:rPr lang="es-EC" dirty="0"/>
              <a:t> </a:t>
            </a:r>
            <a:r>
              <a:rPr lang="es-EC" sz="4000" dirty="0" err="1"/>
              <a:t>exported</a:t>
            </a:r>
            <a:r>
              <a:rPr lang="es-EC" dirty="0"/>
              <a:t> and </a:t>
            </a:r>
            <a:r>
              <a:rPr lang="es-EC" dirty="0" err="1"/>
              <a:t>imported</a:t>
            </a:r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46" y="-26224"/>
            <a:ext cx="1623554" cy="107896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0" y="1052736"/>
            <a:ext cx="90963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5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730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ECUADOR</vt:lpstr>
      <vt:lpstr>Republic of Ecuador</vt:lpstr>
      <vt:lpstr>Natural Regions</vt:lpstr>
      <vt:lpstr>Protection of the Nature</vt:lpstr>
      <vt:lpstr>Coastal Region</vt:lpstr>
      <vt:lpstr>Andes mountain</vt:lpstr>
      <vt:lpstr>Ecuadorian Amazon</vt:lpstr>
      <vt:lpstr>Galapagos Islands</vt:lpstr>
      <vt:lpstr>Products exported and imported</vt:lpstr>
      <vt:lpstr>Cultural Diversity</vt:lpstr>
      <vt:lpstr>Source of Pollution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LBastidas</dc:creator>
  <cp:lastModifiedBy>Lenin</cp:lastModifiedBy>
  <cp:revision>157</cp:revision>
  <dcterms:created xsi:type="dcterms:W3CDTF">2015-09-30T17:39:47Z</dcterms:created>
  <dcterms:modified xsi:type="dcterms:W3CDTF">2017-05-03T14:32:20Z</dcterms:modified>
</cp:coreProperties>
</file>